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Merienda"/>
      <p:regular r:id="rId22"/>
      <p:bold r:id="rId23"/>
    </p:embeddedFont>
    <p:embeddedFont>
      <p:font typeface="Bree Serif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7.xml"/><Relationship Id="rId22" Type="http://schemas.openxmlformats.org/officeDocument/2006/relationships/font" Target="fonts/Merienda-regular.fntdata"/><Relationship Id="rId10" Type="http://schemas.openxmlformats.org/officeDocument/2006/relationships/slide" Target="slides/slide6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9.xml"/><Relationship Id="rId24" Type="http://schemas.openxmlformats.org/officeDocument/2006/relationships/font" Target="fonts/BreeSerif-regular.fntdata"/><Relationship Id="rId12" Type="http://schemas.openxmlformats.org/officeDocument/2006/relationships/slide" Target="slides/slide8.xml"/><Relationship Id="rId23" Type="http://schemas.openxmlformats.org/officeDocument/2006/relationships/font" Target="fonts/Meriend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.fntdata"/><Relationship Id="rId6" Type="http://schemas.openxmlformats.org/officeDocument/2006/relationships/slide" Target="slides/slide2.xml"/><Relationship Id="rId18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d82fe8b7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d82fe8b7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d72a3d54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d72a3d54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d427b6593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d427b6593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d4e825c9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d4e825c9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d82fe8b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d82fe8b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d4e825c9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d4e825c9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427b6593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427b6593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d4e825c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d4e825c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d72a3d54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d72a3d5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d72a3d54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d72a3d5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sfakeyclub.weebly.com" TargetMode="External"/><Relationship Id="rId4" Type="http://schemas.openxmlformats.org/officeDocument/2006/relationships/hyperlink" Target="mailto:austinkeyclub@gmail.com" TargetMode="External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maps.google.com/?q=15700+Old+Richmond+Rd.Sugar+Land,+TX+77498&amp;entry=gmail&amp;source=g" TargetMode="External"/><Relationship Id="rId4" Type="http://schemas.openxmlformats.org/officeDocument/2006/relationships/hyperlink" Target="https://www.volunteermatch.org/search/opp3055198.jsp" TargetMode="External"/><Relationship Id="rId5" Type="http://schemas.openxmlformats.org/officeDocument/2006/relationships/hyperlink" Target="http://sire-htec.org/volunteers/" TargetMode="External"/><Relationship Id="rId6" Type="http://schemas.openxmlformats.org/officeDocument/2006/relationships/hyperlink" Target="http://www.secondmile.org/volunteer/" TargetMode="External"/><Relationship Id="rId7" Type="http://schemas.openxmlformats.org/officeDocument/2006/relationships/hyperlink" Target="https://www.houstonfoodbank.org" TargetMode="External"/><Relationship Id="rId8" Type="http://schemas.openxmlformats.org/officeDocument/2006/relationships/hyperlink" Target="https://maps.google.com/?q=15700+Old+Richmond+Rd.Sugar+Land,+TX+77498&amp;entry=gmail&amp;source=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CLUB JANUARY MEETING 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Back!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Meeting of Second Semester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Website: </a:t>
            </a:r>
            <a:r>
              <a:rPr lang="en" u="sng">
                <a:solidFill>
                  <a:srgbClr val="FFFFFF"/>
                </a:solidFill>
                <a:hlinkClick r:id="rId3"/>
              </a:rPr>
              <a:t>www.sfakeyclub.weebly.com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4"/>
              </a:rPr>
              <a:t>austinkeyclub@gmail.com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Instagram: @austinkeyclub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Facebook: Austin HS Key Club 2018-2019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5">
            <a:alphaModFix/>
          </a:blip>
          <a:srcRect b="-3829" l="0" r="0" t="3830"/>
          <a:stretch/>
        </p:blipFill>
        <p:spPr>
          <a:xfrm>
            <a:off x="5621000" y="1401150"/>
            <a:ext cx="3135100" cy="321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 flipH="1">
            <a:off x="5507050" y="1107075"/>
            <a:ext cx="33630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Scan this QR Code to join the GroupMe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Pay Dues if you haven’t done so already.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earning your points! </a:t>
            </a:r>
            <a:r>
              <a:rPr b="1" lang="en"/>
              <a:t>Regular Members: </a:t>
            </a:r>
            <a:r>
              <a:rPr b="1" lang="en" u="sng"/>
              <a:t>15 POINTS. </a:t>
            </a:r>
            <a:r>
              <a:rPr b="1" lang="en"/>
              <a:t>PROBATION: </a:t>
            </a:r>
            <a:r>
              <a:rPr b="1" lang="en" u="sng"/>
              <a:t>25 POINTS.</a:t>
            </a:r>
            <a:endParaRPr b="1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Ceremony will be held on </a:t>
            </a:r>
            <a:r>
              <a:rPr b="1" lang="en" u="sng"/>
              <a:t>Monday, February 4th.</a:t>
            </a:r>
            <a:endParaRPr b="1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Consider becoming an officer! Applications will be available soon.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Fundraisers are approaching! Make sure to participate and stay involved. :)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up with the volunteering opportunities for this month! You are able to earn points for our club and hours for other clubs when you use our opps.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PROBATION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are on probation, you have received an email.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now need </a:t>
            </a:r>
            <a:r>
              <a:rPr b="1" lang="en" u="sng"/>
              <a:t>25 POINTS</a:t>
            </a:r>
            <a:r>
              <a:rPr lang="en"/>
              <a:t> to be eligible for awards.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SENIORS: If you are on probation, and fail to earn your 25 points by the end of this semester, you will </a:t>
            </a:r>
            <a:r>
              <a:rPr b="1" i="1" lang="en" u="sng"/>
              <a:t>NOT </a:t>
            </a:r>
            <a:r>
              <a:rPr lang="en"/>
              <a:t> be receiving a graduation medal.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NON-SENIOR MEMBERS: If you are on probation, and fail to earn your 25 points by the end of this semester, you will </a:t>
            </a:r>
            <a:r>
              <a:rPr b="1" i="1" lang="en" u="sng"/>
              <a:t>NOT </a:t>
            </a:r>
            <a:r>
              <a:rPr lang="en"/>
              <a:t>be receiving any awards.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DUES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not paid your dues, this needs to be done so </a:t>
            </a:r>
            <a:r>
              <a:rPr b="1" i="1" lang="en" u="sng"/>
              <a:t>immediately </a:t>
            </a:r>
            <a:r>
              <a:rPr lang="en"/>
              <a:t>in order to be considered for any medals (seniors) or awards. No dues = no awards.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MEETINGS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</a:t>
            </a:r>
            <a:r>
              <a:rPr b="1" lang="en" u="sng"/>
              <a:t>MUST</a:t>
            </a:r>
            <a:r>
              <a:rPr lang="en"/>
              <a:t> come to either our after school or morning meetings.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are allowed to miss a maximum of </a:t>
            </a:r>
            <a:r>
              <a:rPr b="1" lang="en" u="sng"/>
              <a:t>ONE </a:t>
            </a:r>
            <a:r>
              <a:rPr lang="en"/>
              <a:t>meeting.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by chance happen to miss a second meeting, you must email us with a valid excuse as to why.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CEREMONY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26700" y="1489825"/>
            <a:ext cx="8429400" cy="35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be hosting a ceremony to celebrate our newly chartered members.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When: </a:t>
            </a:r>
            <a:r>
              <a:rPr lang="en">
                <a:latin typeface="Merienda"/>
                <a:ea typeface="Merienda"/>
                <a:cs typeface="Merienda"/>
                <a:sym typeface="Merienda"/>
              </a:rPr>
              <a:t>Monday, February 4th at 6:00 PM (Members arrive at </a:t>
            </a:r>
            <a:r>
              <a:rPr b="1" lang="en" u="sng">
                <a:latin typeface="Merienda"/>
                <a:ea typeface="Merienda"/>
                <a:cs typeface="Merienda"/>
                <a:sym typeface="Merienda"/>
              </a:rPr>
              <a:t>5:30)</a:t>
            </a:r>
            <a:endParaRPr>
              <a:latin typeface="Merienda"/>
              <a:ea typeface="Merienda"/>
              <a:cs typeface="Merienda"/>
              <a:sym typeface="Meriend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Where: </a:t>
            </a:r>
            <a:r>
              <a:rPr lang="en">
                <a:latin typeface="Merienda"/>
                <a:ea typeface="Merienda"/>
                <a:cs typeface="Merienda"/>
                <a:sym typeface="Merienda"/>
              </a:rPr>
              <a:t>AHS Auditorium</a:t>
            </a:r>
            <a:endParaRPr>
              <a:latin typeface="Merienda"/>
              <a:ea typeface="Merienda"/>
              <a:cs typeface="Merienda"/>
              <a:sym typeface="Meriend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Why: </a:t>
            </a:r>
            <a:r>
              <a:rPr lang="en">
                <a:latin typeface="Merienda"/>
                <a:ea typeface="Merienda"/>
                <a:cs typeface="Merienda"/>
                <a:sym typeface="Merienda"/>
              </a:rPr>
              <a:t>To honor and celebrate the newly chartered members.</a:t>
            </a:r>
            <a:endParaRPr>
              <a:latin typeface="Merienda"/>
              <a:ea typeface="Merienda"/>
              <a:cs typeface="Merienda"/>
              <a:sym typeface="Meriend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Who: </a:t>
            </a:r>
            <a:r>
              <a:rPr lang="en">
                <a:latin typeface="Merienda"/>
                <a:ea typeface="Merienda"/>
                <a:cs typeface="Merienda"/>
                <a:sym typeface="Merienda"/>
              </a:rPr>
              <a:t>Key Club Members and their parents are invited.</a:t>
            </a:r>
            <a:endParaRPr>
              <a:latin typeface="Merienda"/>
              <a:ea typeface="Merienda"/>
              <a:cs typeface="Merienda"/>
              <a:sym typeface="Meriend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Dress Code: </a:t>
            </a:r>
            <a:r>
              <a:rPr lang="en">
                <a:latin typeface="Merienda"/>
                <a:ea typeface="Merienda"/>
                <a:cs typeface="Merienda"/>
                <a:sym typeface="Merienda"/>
              </a:rPr>
              <a:t>Formal</a:t>
            </a:r>
            <a:endParaRPr>
              <a:latin typeface="Merienda"/>
              <a:ea typeface="Merienda"/>
              <a:cs typeface="Merienda"/>
              <a:sym typeface="Meriend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It is MANDATORY to attend. If you cannot, send us an email explaining why at least 48 hours in advance.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There will be a sign-up genius posted to bring food, (optional-for points)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OFFICER ELECTIONS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encourage you to consider becoming an officer next year if you are interested! </a:t>
            </a:r>
            <a:r>
              <a:rPr lang="en" u="sng"/>
              <a:t>Application + </a:t>
            </a:r>
            <a:r>
              <a:rPr lang="en" u="sng"/>
              <a:t>1 min speech + interview.</a:t>
            </a:r>
            <a:endParaRPr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</a:t>
            </a:r>
            <a:r>
              <a:rPr b="1" lang="en" u="sng"/>
              <a:t>ALL </a:t>
            </a:r>
            <a:r>
              <a:rPr lang="en"/>
              <a:t>positions are open!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President- oversees club, makes input decisions, prepares meetings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Vice President- aids President, helps promote events, contacts people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Secretary- tracks/keeps up with points, manages all emails &amp; concerns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Editor/Webmaster- updates website/social media, submits monthly paper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Treasurer- handles all dues/fundraiser money, orders t-shirts &amp; awards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APPLICATIONS WILL BE AVAILABLE SOON.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FUNDRAISERS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489825"/>
            <a:ext cx="2773186" cy="3653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2940350" y="1658650"/>
            <a:ext cx="5713200" cy="28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CHIPOTLE FUNDRAISER: SATURDAY, FEBRUARY 16TH, 5:00-9:00 PM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POINTS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NO POINT SHEET THIS SEMESTER.</a:t>
            </a:r>
            <a:endParaRPr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earn points: Send picture proof to our email if you go to one of our volunteering events, or fundraisers. State the number of hours you volunteered at a particular event to earn your points.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POINT SYSTEM: 1 point per hour you volunteer. If you volunteer for more than 3 hours, you start earning 2 points per hour. (Ex: 5 hrs = 7 pts)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in mind, officers know how long the event lasts.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Providing an officer with a sign-up link to a volunteering event: 3 points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Sending pictures from the ceremony for us to post: 2 points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VOLUNTEERING OPPORTUNITIES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87900" y="1489825"/>
            <a:ext cx="8368200" cy="35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Four Corners Recreation Center Food Distribution </a:t>
            </a:r>
            <a:r>
              <a:rPr lang="en" sz="15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15700 Old Richmond Rd. Sugar Land, TX 77498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OAR Run for Autism- Sunday, January 20th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https://www.volunteermatch.org/search/opp3055198.jsp</a:t>
            </a:r>
            <a:endParaRPr sz="1500">
              <a:solidFill>
                <a:srgbClr val="2A2A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ONGOING:</a:t>
            </a:r>
            <a:endParaRPr sz="1500">
              <a:solidFill>
                <a:srgbClr val="2A2A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2A2A2A"/>
              </a:buClr>
              <a:buSzPts val="1500"/>
              <a:buFont typeface="Arial"/>
              <a:buChar char="●"/>
            </a:pPr>
            <a:r>
              <a:rPr lang="en" sz="15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http://sire-htec.org/volunteers/</a:t>
            </a:r>
            <a:endParaRPr sz="1500">
              <a:solidFill>
                <a:srgbClr val="2A2A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500"/>
              <a:buFont typeface="Arial"/>
              <a:buChar char="●"/>
            </a:pPr>
            <a:r>
              <a:rPr lang="en" sz="15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http://www.secondmile.org/volunteer/</a:t>
            </a:r>
            <a:endParaRPr sz="1500">
              <a:solidFill>
                <a:srgbClr val="2A2A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500"/>
              <a:buFont typeface="Arial"/>
              <a:buChar char="●"/>
            </a:pPr>
            <a:r>
              <a:rPr lang="en" sz="15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7"/>
              </a:rPr>
              <a:t>https://www.houstonfoodbank.org</a:t>
            </a:r>
            <a:endParaRPr sz="1500">
              <a:solidFill>
                <a:srgbClr val="2A2A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Anything on AHS YES website</a:t>
            </a:r>
            <a:endParaRPr sz="1500">
              <a:solidFill>
                <a:srgbClr val="2A2A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A2A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A2A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A2A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A2A2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" sz="15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rgbClr val="2A2A2A"/>
              </a:solidFill>
              <a:highlight>
                <a:srgbClr val="FFFFFF"/>
              </a:highlight>
              <a:uFill>
                <a:noFill/>
              </a:uFill>
              <a:latin typeface="Arial"/>
              <a:ea typeface="Arial"/>
              <a:cs typeface="Arial"/>
              <a:sym typeface="Arial"/>
              <a:hlinkClick r:id="rId8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2A2A2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